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7"/>
  </p:notesMasterIdLst>
  <p:sldIdLst>
    <p:sldId id="264" r:id="rId2"/>
    <p:sldId id="265" r:id="rId3"/>
    <p:sldId id="266" r:id="rId4"/>
    <p:sldId id="267" r:id="rId5"/>
    <p:sldId id="268" r:id="rId6"/>
    <p:sldId id="278" r:id="rId7"/>
    <p:sldId id="279" r:id="rId8"/>
    <p:sldId id="270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81" r:id="rId19"/>
    <p:sldId id="282" r:id="rId20"/>
    <p:sldId id="283" r:id="rId21"/>
    <p:sldId id="285" r:id="rId22"/>
    <p:sldId id="286" r:id="rId23"/>
    <p:sldId id="284" r:id="rId24"/>
    <p:sldId id="287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8273" autoAdjust="0"/>
  </p:normalViewPr>
  <p:slideViewPr>
    <p:cSldViewPr>
      <p:cViewPr>
        <p:scale>
          <a:sx n="90" d="100"/>
          <a:sy n="90" d="100"/>
        </p:scale>
        <p:origin x="-12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74508-E53C-45F6-AAE4-0E8F0EE733A7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3ED6A-6D78-4768-B56F-EFE93EC9B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8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3ED6A-6D78-4768-B56F-EFE93EC9BB4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3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.orlova@oprf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42FAE9CAAA0DF90BA9F9579006F0120EEE5974FF3001F92518C936288fEd7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consultantplus://offline/ref=C42FAE9CAAA0DF90BA9F9579006F0120EEE49745F5021F92518C936288E7DC5EE8221F6A022A48BCf6d9H" TargetMode="External"/><Relationship Id="rId4" Type="http://schemas.openxmlformats.org/officeDocument/2006/relationships/hyperlink" Target="consultantplus://offline/ref=C42FAE9CAAA0DF90BA9F9579006F0120EEE59048FA021F92518C936288E7DC5EE8221F6A022A48B9f6dEH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rf.ru/files/1_2017dok/metod_rekomen_NKO_IOPU02032017.pdf" TargetMode="External"/><Relationship Id="rId2" Type="http://schemas.openxmlformats.org/officeDocument/2006/relationships/hyperlink" Target="mailto:nko@oprf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asi.org.ru/news/2017/02/27/pamyatka-nko-iopu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e.orlova@oprf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us.gov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us.gov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bus.gov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846640" cy="21876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признания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 НКО исполнителями общественно полезных услуг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9144000" cy="9361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1500" b="1" i="1" dirty="0" smtClean="0">
                <a:solidFill>
                  <a:schemeClr val="tx1"/>
                </a:solidFill>
              </a:rPr>
              <a:t>Орлова Елена Геннадьевна,</a:t>
            </a:r>
          </a:p>
          <a:p>
            <a:pPr algn="r"/>
            <a:r>
              <a:rPr lang="ru-RU" sz="1500" b="1" i="1" dirty="0" smtClean="0">
                <a:solidFill>
                  <a:schemeClr val="tx1"/>
                </a:solidFill>
              </a:rPr>
              <a:t>Экспертно-аналитический центр при Общественной палате РФ</a:t>
            </a:r>
          </a:p>
          <a:p>
            <a:pPr algn="r"/>
            <a:r>
              <a:rPr lang="en-US" sz="1500" b="1" i="1" dirty="0" smtClean="0">
                <a:solidFill>
                  <a:schemeClr val="tx1"/>
                </a:solidFill>
                <a:hlinkClick r:id="rId2"/>
              </a:rPr>
              <a:t>e.orlova@oprf.ru</a:t>
            </a:r>
            <a:endParaRPr lang="en-US" sz="1500" b="1" i="1" dirty="0" smtClean="0">
              <a:solidFill>
                <a:schemeClr val="tx1"/>
              </a:solidFill>
            </a:endParaRPr>
          </a:p>
          <a:p>
            <a:pPr algn="r"/>
            <a:endParaRPr lang="ru-RU" sz="1500" b="1" i="1" dirty="0" smtClean="0">
              <a:solidFill>
                <a:schemeClr val="tx1"/>
              </a:solidFill>
            </a:endParaRPr>
          </a:p>
          <a:p>
            <a:pPr algn="r"/>
            <a:r>
              <a:rPr lang="ru-RU" sz="1500" b="1" i="1" dirty="0" smtClean="0">
                <a:solidFill>
                  <a:schemeClr val="tx1"/>
                </a:solidFill>
              </a:rPr>
              <a:t> </a:t>
            </a:r>
            <a:endParaRPr lang="ru-RU" sz="15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19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5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Заключение о соответствии качества общественно полезных услуг. ФОИВ, осуществляющие оценку качества </a:t>
            </a:r>
            <a:endParaRPr lang="ru-RU" sz="25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52565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900" dirty="0"/>
              <a:t>В целях приобретения статуса ИОПУ НКО необходимо доказать качество оказываемых услуг.</a:t>
            </a:r>
          </a:p>
          <a:p>
            <a:pPr marL="0" indent="0" algn="just">
              <a:buNone/>
            </a:pPr>
            <a:endParaRPr lang="ru-RU" sz="1900" dirty="0"/>
          </a:p>
          <a:p>
            <a:pPr marL="0" indent="0" algn="just">
              <a:buNone/>
            </a:pPr>
            <a:r>
              <a:rPr lang="ru-RU" sz="1900" dirty="0" smtClean="0"/>
              <a:t>Для этого необходимо обратиться </a:t>
            </a:r>
            <a:r>
              <a:rPr lang="ru-RU" sz="1900" dirty="0"/>
              <a:t>с заявлением о выдаче заключения о соответствии качества общественно полезных услуг установленным критериям качества в ФОИВ (их территориальные органы), которые осуществляют оценку качества. </a:t>
            </a:r>
            <a:endParaRPr lang="ru-RU" sz="1900" dirty="0" smtClean="0"/>
          </a:p>
          <a:p>
            <a:pPr marL="0" indent="0" algn="just">
              <a:buNone/>
            </a:pPr>
            <a:endParaRPr lang="ru-RU" sz="1900" dirty="0"/>
          </a:p>
          <a:p>
            <a:pPr marL="0" indent="0" algn="just">
              <a:buNone/>
            </a:pPr>
            <a:r>
              <a:rPr lang="ru-RU" sz="1900" b="1" i="1" dirty="0">
                <a:solidFill>
                  <a:schemeClr val="accent3">
                    <a:lumMod val="75000"/>
                  </a:schemeClr>
                </a:solidFill>
              </a:rPr>
              <a:t>Перечень ФОИВ утвержден постановлением Правительства Российской Федерации от 26 января 2017 года № 89 (приложение № 3). </a:t>
            </a:r>
            <a:endParaRPr lang="ru-RU" sz="19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1900" dirty="0"/>
          </a:p>
          <a:p>
            <a:pPr marL="0" indent="0" algn="just">
              <a:buNone/>
            </a:pPr>
            <a:r>
              <a:rPr lang="ru-RU" sz="1900" dirty="0"/>
              <a:t>В зависимости от сферы оказываемых услуг </a:t>
            </a:r>
            <a:r>
              <a:rPr lang="ru-RU" sz="1900" b="1" dirty="0"/>
              <a:t>такое заключение выдается </a:t>
            </a:r>
            <a:r>
              <a:rPr lang="ru-RU" sz="1900" dirty="0"/>
              <a:t>Минтрудом России, Минобрнауки России, Минкультуры России, Минздравом России, Ростуризмом, Рособрнадзором, Минспортом России, Роспотребнадзором (территориальным органом), Минюстом России (территориальным органом</a:t>
            </a:r>
            <a:r>
              <a:rPr lang="ru-RU" sz="1900" dirty="0" smtClean="0"/>
              <a:t>).</a:t>
            </a:r>
          </a:p>
          <a:p>
            <a:pPr marL="0" indent="0" algn="just">
              <a:buNone/>
            </a:pPr>
            <a:endParaRPr lang="ru-RU" sz="1900" dirty="0"/>
          </a:p>
          <a:p>
            <a:pPr marL="0" indent="0" algn="just">
              <a:buNone/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1900" dirty="0"/>
              <a:t> </a:t>
            </a:r>
            <a:r>
              <a:rPr lang="ru-RU" sz="1900" i="1" dirty="0">
                <a:solidFill>
                  <a:srgbClr val="FF0000"/>
                </a:solidFill>
              </a:rPr>
              <a:t>Если оценка качества осуществляется несколькими заинтересованными ФОИВ,</a:t>
            </a:r>
            <a:r>
              <a:rPr lang="ru-RU" sz="1900" i="1" dirty="0"/>
              <a:t> обращение с заявлением во все эти органы не требуется. </a:t>
            </a:r>
            <a:r>
              <a:rPr lang="ru-RU" sz="1900" i="1" dirty="0">
                <a:solidFill>
                  <a:srgbClr val="FF0000"/>
                </a:solidFill>
              </a:rPr>
              <a:t>Достаточно обратиться в один из таких ФОИВ</a:t>
            </a:r>
            <a:r>
              <a:rPr lang="ru-RU" sz="1900" i="1" dirty="0"/>
              <a:t>, а он, в свою очередь, истребует все необходимые сведения у иных заинтересованных органов.</a:t>
            </a:r>
          </a:p>
          <a:p>
            <a:pPr marL="0" indent="0" algn="just"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4846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0801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ФОИВ, осуществляющих оценку качества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 полезных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Постановлением </a:t>
            </a:r>
            <a:r>
              <a:rPr lang="ru-RU" sz="15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Правительства Российской Федерации от 26 января 2017 года № 89 (приложение № 3)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8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Заявление в ФОИВ о выдаче заключения о соответствии качества услуг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 smtClean="0"/>
              <a:t>Заявление </a:t>
            </a:r>
            <a:r>
              <a:rPr lang="ru-RU" sz="2000" dirty="0"/>
              <a:t>о выдаче заключения должно быть составлено </a:t>
            </a:r>
            <a:r>
              <a:rPr lang="ru-RU" sz="2000" u="sng" dirty="0"/>
              <a:t>в письменной форме. </a:t>
            </a:r>
            <a:endParaRPr lang="ru-RU" sz="2000" u="sng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Форма </a:t>
            </a:r>
            <a:r>
              <a:rPr lang="ru-RU" sz="2000" dirty="0"/>
              <a:t>заявления не установлена. </a:t>
            </a:r>
            <a:endParaRPr lang="ru-RU" sz="2000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2000" i="1" dirty="0" smtClean="0"/>
              <a:t> </a:t>
            </a:r>
            <a:r>
              <a:rPr lang="ru-RU" sz="2000" i="1" dirty="0" smtClean="0">
                <a:solidFill>
                  <a:srgbClr val="FF0000"/>
                </a:solidFill>
              </a:rPr>
              <a:t>Заключение </a:t>
            </a:r>
            <a:r>
              <a:rPr lang="ru-RU" sz="2000" i="1" dirty="0">
                <a:solidFill>
                  <a:srgbClr val="FF0000"/>
                </a:solidFill>
              </a:rPr>
              <a:t>должно содержать обоснование соответствия </a:t>
            </a:r>
            <a:r>
              <a:rPr lang="ru-RU" sz="2000" i="1" dirty="0" smtClean="0">
                <a:solidFill>
                  <a:srgbClr val="FF0000"/>
                </a:solidFill>
              </a:rPr>
              <a:t>услуг, оказываемых НКО, </a:t>
            </a:r>
            <a:r>
              <a:rPr lang="ru-RU" sz="2000" i="1" dirty="0"/>
              <a:t>установленным критериям оценки качества общественно полезных </a:t>
            </a:r>
            <a:r>
              <a:rPr lang="ru-RU" sz="2000" i="1" dirty="0" smtClean="0"/>
              <a:t>услуг. </a:t>
            </a:r>
            <a:endParaRPr lang="ru-RU" sz="2000" i="1" dirty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u="sng" dirty="0" smtClean="0"/>
              <a:t>К заявлению </a:t>
            </a:r>
            <a:r>
              <a:rPr lang="ru-RU" sz="2000" u="sng" dirty="0"/>
              <a:t>могут прилагаться:</a:t>
            </a:r>
          </a:p>
          <a:p>
            <a:pPr marL="0" indent="0" algn="just">
              <a:buNone/>
            </a:pPr>
            <a:r>
              <a:rPr lang="ru-RU" sz="2000" dirty="0"/>
              <a:t>– документы, обосновывающие соответствие оказываемых организацией услуг установленным критериям оценки качества (справки, характеристики, экспертные заключения и другие); </a:t>
            </a:r>
          </a:p>
          <a:p>
            <a:pPr marL="0" indent="0" algn="just">
              <a:buNone/>
            </a:pPr>
            <a:r>
              <a:rPr lang="ru-RU" sz="2000" dirty="0"/>
              <a:t>– документы, подтверждающие отсутствие задолженностей по налогам и сборам, иным обязательным платежам.</a:t>
            </a:r>
          </a:p>
          <a:p>
            <a:pPr marL="0" indent="0">
              <a:buNone/>
            </a:pPr>
            <a:endParaRPr lang="ru-RU" sz="19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0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.orlova\Documents\! МОНИТОРИНГ ПРАВОПРИМЕНЕНИЯ\СО НКО ИОПУ\Горячая линия\Ответ из Минтруда ярославской организации о возврате заявления\17580145_694031984129402_116570966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46449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.orlova\Documents\! МОНИТОРИНГ ПРАВОПРИМЕНЕНИЯ\СО НКО ИОПУ\Горячая линия\Ответ из Минтруда ярославской организации о возврате заявления\17619383_694036574128943_148939120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" y="260648"/>
            <a:ext cx="429994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27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отказа в выдаче заключения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1800" b="1" dirty="0"/>
              <a:t>а) несоответствие общественно полезной услуги установленным требованиям к ее содержанию (объем, сроки, качество предоставления);</a:t>
            </a:r>
          </a:p>
          <a:p>
            <a:pPr indent="0" algn="just">
              <a:spcAft>
                <a:spcPts val="0"/>
              </a:spcAft>
              <a:buNone/>
            </a:pPr>
            <a:endParaRPr lang="ru-RU" sz="1800" b="1" dirty="0"/>
          </a:p>
          <a:p>
            <a:pPr indent="0" algn="just">
              <a:spcAft>
                <a:spcPts val="0"/>
              </a:spcAft>
              <a:buNone/>
            </a:pPr>
            <a:r>
              <a:rPr lang="ru-RU" sz="1800" b="1" dirty="0" smtClean="0"/>
              <a:t>б</a:t>
            </a:r>
            <a:r>
              <a:rPr lang="ru-RU" sz="1800" b="1" dirty="0"/>
              <a:t>) отсутствие у лиц, непосредственно задействованных в исполнении общественно полезной услуги, необходимой квалификации, недостаточное количество лиц, у которых есть необходимая квалификация;</a:t>
            </a:r>
          </a:p>
          <a:p>
            <a:pPr indent="0" algn="just">
              <a:spcAft>
                <a:spcPts val="0"/>
              </a:spcAft>
              <a:buNone/>
            </a:pPr>
            <a:endParaRPr lang="ru-RU" sz="1800" b="1" dirty="0"/>
          </a:p>
          <a:p>
            <a:pPr indent="0" algn="just">
              <a:spcAft>
                <a:spcPts val="0"/>
              </a:spcAft>
              <a:buNone/>
            </a:pPr>
            <a:r>
              <a:rPr lang="ru-RU" sz="1800" b="1" dirty="0"/>
              <a:t>в) наличие в течение 2 лет, предшествующих выдаче заключения, жалоб на деятельность организации;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800" b="1" dirty="0"/>
              <a:t>г) несоответствие уровня открытости и доступности информации об организации установленным требованиям;</a:t>
            </a:r>
          </a:p>
          <a:p>
            <a:pPr indent="0" algn="just">
              <a:spcAft>
                <a:spcPts val="0"/>
              </a:spcAft>
              <a:buNone/>
            </a:pPr>
            <a:endParaRPr lang="ru-RU" sz="1800" b="1" dirty="0"/>
          </a:p>
          <a:p>
            <a:pPr indent="0" algn="just">
              <a:spcAft>
                <a:spcPts val="0"/>
              </a:spcAft>
              <a:buNone/>
            </a:pPr>
            <a:r>
              <a:rPr lang="ru-RU" sz="1800" b="1" dirty="0"/>
              <a:t>д) наличие в течение 2 лет, предшествующих выдаче заключения, информации об организации в реестре недобросовестных поставщиков в рамках исполнения государственных контрактов;</a:t>
            </a:r>
          </a:p>
          <a:p>
            <a:pPr indent="0" algn="just">
              <a:spcAft>
                <a:spcPts val="0"/>
              </a:spcAft>
              <a:buNone/>
            </a:pPr>
            <a:endParaRPr lang="ru-RU" sz="1800" b="1" dirty="0"/>
          </a:p>
          <a:p>
            <a:pPr indent="0" algn="just">
              <a:spcAft>
                <a:spcPts val="0"/>
              </a:spcAft>
              <a:buNone/>
            </a:pPr>
            <a:r>
              <a:rPr lang="ru-RU" sz="1800" b="1" dirty="0"/>
              <a:t>е) наличие задолженностей по налогам и сборам, иным обязательным </a:t>
            </a:r>
            <a:r>
              <a:rPr lang="ru-RU" sz="1800" b="1" dirty="0" smtClean="0"/>
              <a:t>платежам</a:t>
            </a: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776047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выдачи заключения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(отказа в выдаче заключения) ФОИВ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0963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Заключение </a:t>
            </a:r>
            <a:r>
              <a:rPr lang="ru-RU" sz="2000" dirty="0"/>
              <a:t>должно быть выдано в течение </a:t>
            </a:r>
            <a:r>
              <a:rPr lang="ru-RU" sz="2000" dirty="0">
                <a:solidFill>
                  <a:srgbClr val="FF0000"/>
                </a:solidFill>
              </a:rPr>
              <a:t>30 </a:t>
            </a:r>
            <a:r>
              <a:rPr lang="ru-RU" sz="2000" dirty="0" smtClean="0">
                <a:solidFill>
                  <a:srgbClr val="FF0000"/>
                </a:solidFill>
              </a:rPr>
              <a:t>дней</a:t>
            </a:r>
            <a:endParaRPr lang="ru-RU" sz="2000" dirty="0" smtClean="0"/>
          </a:p>
          <a:p>
            <a:pPr marL="0" indent="0" algn="just">
              <a:buNone/>
            </a:pPr>
            <a:endParaRPr lang="ru-RU" sz="1800" b="1" dirty="0"/>
          </a:p>
          <a:p>
            <a:pPr marL="0" indent="0" algn="just">
              <a:buNone/>
            </a:pPr>
            <a:r>
              <a:rPr lang="ru-RU" sz="2000" dirty="0" smtClean="0"/>
              <a:t>Этот </a:t>
            </a:r>
            <a:r>
              <a:rPr lang="ru-RU" sz="2000" dirty="0">
                <a:solidFill>
                  <a:srgbClr val="FF0000"/>
                </a:solidFill>
              </a:rPr>
              <a:t>срок может быть продлен </a:t>
            </a:r>
            <a:r>
              <a:rPr lang="ru-RU" sz="2000" dirty="0"/>
              <a:t>в случае, если заинтересованный орган направит запросы в другие органы, </a:t>
            </a:r>
            <a:r>
              <a:rPr lang="ru-RU" sz="2000" dirty="0">
                <a:solidFill>
                  <a:srgbClr val="FF0000"/>
                </a:solidFill>
              </a:rPr>
              <a:t>но не более чем на 60 </a:t>
            </a:r>
            <a:r>
              <a:rPr lang="ru-RU" sz="2000" dirty="0" smtClean="0">
                <a:solidFill>
                  <a:srgbClr val="FF0000"/>
                </a:solidFill>
              </a:rPr>
              <a:t>дней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 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7057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Обращение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Минюст России с заявлением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признании некоммерческой организации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ИОПУ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5"/>
            <a:ext cx="8229600" cy="338437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Решение </a:t>
            </a:r>
            <a:r>
              <a:rPr lang="ru-RU" sz="2000" dirty="0"/>
              <a:t>о признании некоммерческой организации исполнителем общественно полезных услуг принимает Министерство юстиции Российской </a:t>
            </a:r>
            <a:r>
              <a:rPr lang="ru-RU" sz="2000" dirty="0" smtClean="0"/>
              <a:t>Федерации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С </a:t>
            </a:r>
            <a:r>
              <a:rPr lang="ru-RU" sz="2000" dirty="0">
                <a:solidFill>
                  <a:srgbClr val="FF0000"/>
                </a:solidFill>
              </a:rPr>
              <a:t>заявлением </a:t>
            </a:r>
            <a:r>
              <a:rPr lang="ru-RU" sz="2000" dirty="0"/>
              <a:t>о признании организации исполнителем общественно полезных услуг </a:t>
            </a:r>
            <a:r>
              <a:rPr lang="ru-RU" sz="2000" dirty="0">
                <a:solidFill>
                  <a:srgbClr val="FF0000"/>
                </a:solidFill>
              </a:rPr>
              <a:t>можно обратиться непосредственно в Минюст России или в его территориальный орган по месту нахождения </a:t>
            </a:r>
            <a:r>
              <a:rPr lang="ru-RU" sz="2000" dirty="0" smtClean="0">
                <a:solidFill>
                  <a:srgbClr val="FF0000"/>
                </a:solidFill>
              </a:rPr>
              <a:t>организации</a:t>
            </a:r>
            <a:endParaRPr lang="ru-RU" sz="2000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659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документов для представления 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Минюст России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5"/>
            <a:ext cx="8229600" cy="316835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1) заявление </a:t>
            </a:r>
            <a:r>
              <a:rPr lang="ru-RU" sz="2000" dirty="0"/>
              <a:t>о признании организации исполнителем общественно полезных услуг по форме, которая </a:t>
            </a:r>
            <a:r>
              <a:rPr lang="ru-RU" sz="2000" dirty="0" smtClean="0"/>
              <a:t>утверждена </a:t>
            </a:r>
            <a:r>
              <a:rPr lang="ru-RU" sz="2000" dirty="0"/>
              <a:t>постановлением Правительства Российской Федерации от </a:t>
            </a:r>
            <a:r>
              <a:rPr lang="ru-RU" sz="2000" dirty="0" smtClean="0"/>
              <a:t>26.01.2017 № 89</a:t>
            </a:r>
            <a:endParaRPr lang="ru-RU" sz="2000" dirty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2</a:t>
            </a:r>
            <a:r>
              <a:rPr lang="ru-RU" sz="2000" dirty="0"/>
              <a:t>) заключение </a:t>
            </a:r>
            <a:r>
              <a:rPr lang="ru-RU" sz="2000" dirty="0" smtClean="0"/>
              <a:t>ФОИВ о </a:t>
            </a:r>
            <a:r>
              <a:rPr lang="ru-RU" sz="2000" dirty="0"/>
              <a:t>соответствии качества оказываемых организацией общественно полезных услуг установленным </a:t>
            </a:r>
            <a:r>
              <a:rPr lang="ru-RU" sz="2000" dirty="0" smtClean="0"/>
              <a:t>критериям</a:t>
            </a: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28050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5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Форма заявления в Минюст России</a:t>
            </a:r>
            <a:endParaRPr lang="ru-RU" sz="25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chemeClr val="dk1"/>
              </a:solidFill>
            </a:endParaRPr>
          </a:p>
          <a:p>
            <a:pPr marL="0" indent="0" algn="ctr">
              <a:buNone/>
            </a:pPr>
            <a:r>
              <a:rPr lang="ru-RU" sz="3800" dirty="0" smtClean="0">
                <a:latin typeface="Courier New"/>
              </a:rPr>
              <a:t>                                                       </a:t>
            </a:r>
            <a:r>
              <a:rPr lang="ru-RU" sz="3800" dirty="0">
                <a:latin typeface="Courier New"/>
              </a:rPr>
              <a:t>Министерство юстиции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                                                       Российской Федерации</a:t>
            </a:r>
          </a:p>
          <a:p>
            <a:pPr marL="0" indent="0" algn="ctr">
              <a:buNone/>
            </a:pPr>
            <a:endParaRPr lang="ru-RU" sz="3800" dirty="0" smtClean="0">
              <a:latin typeface="Courier New"/>
            </a:endParaRPr>
          </a:p>
          <a:p>
            <a:pPr marL="0" indent="0" algn="ctr">
              <a:buNone/>
            </a:pPr>
            <a:r>
              <a:rPr lang="ru-RU" sz="3800" dirty="0" smtClean="0">
                <a:latin typeface="Courier New"/>
              </a:rPr>
              <a:t>     </a:t>
            </a:r>
            <a:r>
              <a:rPr lang="ru-RU" sz="3800" dirty="0">
                <a:latin typeface="Courier New"/>
              </a:rPr>
              <a:t>ЗАЯВЛЕНИЕ</a:t>
            </a:r>
          </a:p>
          <a:p>
            <a:pPr marL="0" indent="0" algn="ctr">
              <a:buNone/>
            </a:pPr>
            <a:r>
              <a:rPr lang="ru-RU" sz="3800" dirty="0" smtClean="0">
                <a:latin typeface="Courier New"/>
              </a:rPr>
              <a:t> </a:t>
            </a:r>
            <a:r>
              <a:rPr lang="ru-RU" sz="3800" dirty="0">
                <a:latin typeface="Courier New"/>
              </a:rPr>
              <a:t>о признании социально ориентированной некоммерческой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 </a:t>
            </a:r>
            <a:r>
              <a:rPr lang="ru-RU" sz="3800" dirty="0" smtClean="0">
                <a:latin typeface="Courier New"/>
              </a:rPr>
              <a:t> </a:t>
            </a:r>
            <a:r>
              <a:rPr lang="ru-RU" sz="3800" dirty="0">
                <a:latin typeface="Courier New"/>
              </a:rPr>
              <a:t>организации исполнителем общественно полезных услуг</a:t>
            </a:r>
          </a:p>
          <a:p>
            <a:pPr algn="ctr"/>
            <a:endParaRPr lang="ru-RU" sz="3800" dirty="0">
              <a:latin typeface="Courier New"/>
            </a:endParaRP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    В  соответствии  с Федеральным </a:t>
            </a:r>
            <a:r>
              <a:rPr lang="ru-RU" sz="3800" dirty="0">
                <a:solidFill>
                  <a:srgbClr val="0000FF"/>
                </a:solidFill>
                <a:latin typeface="Courier New"/>
                <a:hlinkClick r:id="rId3"/>
              </a:rPr>
              <a:t>законом от 12 января 1996 года N 7-ФЗ "О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некоммерческих   организациях"   прошу  признать  исполнителем  общественно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полезных  услуг и внести в реестр некоммерческих организаций - исполнителей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общественно   полезных   услуг   социально  ориентированную  некоммерческую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организацию _______________________________________________________________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                   (полное наименование и основной государственный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___________________________________________________________________________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          регистрационный номер, а также адрес (место нахождения)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___________________________________________________________________________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         постоянно действующего исполнительного органа организации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___________________________________________________________________________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        (в случае отсутствия постоянно действующего исполнительного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__________________________________________________________________________,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        органа - иного органа или лица, имеющего право действовать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         от ее имени без доверенности), по которому осуществляется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                       связь с данной организацией)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оказывающую следующие общественно полезные услуги: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___________________________________________________________________________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    (наименования общественно полезных услуг в соответствии с </a:t>
            </a:r>
            <a:r>
              <a:rPr lang="ru-RU" sz="3800" dirty="0">
                <a:solidFill>
                  <a:srgbClr val="0000FF"/>
                </a:solidFill>
                <a:latin typeface="Courier New"/>
                <a:hlinkClick r:id="rId4"/>
              </a:rPr>
              <a:t>перечнем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___________________________________________________________________________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   общественно полезных услуг, утвержденным постановлением Правительства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__________________________________________________________________________.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             Российской Федерации от 27 октября 2016 г. N 1096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            "Об утверждении перечня общественно полезных услуг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                 и критериев оценки качества их оказания")</a:t>
            </a:r>
          </a:p>
          <a:p>
            <a:pPr algn="ctr"/>
            <a:endParaRPr lang="ru-RU" sz="3800" dirty="0">
              <a:latin typeface="Courier New"/>
            </a:endParaRP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    Приложение </a:t>
            </a:r>
            <a:r>
              <a:rPr lang="ru-RU" sz="3800" dirty="0">
                <a:solidFill>
                  <a:srgbClr val="0000FF"/>
                </a:solidFill>
                <a:latin typeface="Courier New"/>
                <a:hlinkClick r:id="rId5"/>
              </a:rPr>
              <a:t>&lt;*&gt;: на ___ л.</a:t>
            </a:r>
          </a:p>
          <a:p>
            <a:pPr marL="0" indent="0" algn="ctr">
              <a:buNone/>
            </a:pPr>
            <a:endParaRPr lang="ru-RU" sz="3800" dirty="0">
              <a:latin typeface="Courier New"/>
            </a:endParaRP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"__" ________ 20__ г.                   ___________________________________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                                         (подпись, Ф.И.О., должность лица,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                                          имеющего право без доверенности</a:t>
            </a:r>
          </a:p>
          <a:p>
            <a:pPr marL="0" indent="0" algn="ctr">
              <a:buNone/>
            </a:pPr>
            <a:r>
              <a:rPr lang="ru-RU" sz="3800" dirty="0">
                <a:latin typeface="Courier New"/>
              </a:rPr>
              <a:t>                                         действовать от имени организации)</a:t>
            </a:r>
            <a:endParaRPr lang="ru-RU" sz="38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Основания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отказа в признании организации исполнителем общественно полезных услуг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1</a:t>
            </a:r>
            <a:r>
              <a:rPr lang="ru-RU" sz="2000" dirty="0"/>
              <a:t>) непредставление заключения о соответствии качества оказываемых </a:t>
            </a:r>
            <a:r>
              <a:rPr lang="ru-RU" sz="2000" dirty="0" smtClean="0"/>
              <a:t>НКО </a:t>
            </a:r>
            <a:r>
              <a:rPr lang="ru-RU" sz="2000" dirty="0"/>
              <a:t>общественно полезных услуг установленным критериям;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2</a:t>
            </a:r>
            <a:r>
              <a:rPr lang="ru-RU" sz="2000" dirty="0"/>
              <a:t>) </a:t>
            </a:r>
            <a:r>
              <a:rPr lang="ru-RU" sz="2000" dirty="0" smtClean="0"/>
              <a:t>Включение НКО в </a:t>
            </a:r>
            <a:r>
              <a:rPr lang="ru-RU" sz="2000" dirty="0"/>
              <a:t>реестр некоммерческих организаций, выполняющих функции иностранного агента.</a:t>
            </a:r>
          </a:p>
          <a:p>
            <a:pPr marL="0" indent="0">
              <a:buNone/>
            </a:pPr>
            <a:endParaRPr lang="ru-RU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3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2821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Предпосылки введения для СО НКО статуса </a:t>
            </a:r>
            <a:b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исполнителя общественно полезных услуг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657" y="1916832"/>
            <a:ext cx="7574143" cy="45365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000" b="1" dirty="0" smtClean="0"/>
              <a:t>«Для НКО, которые зарекомендовали себя как безупречные партнеры государства, будет установлен правовой статус "некоммерческая организация - исполнитель общественно-полезных услуг", предоставлен ряд льгот и преференций.</a:t>
            </a:r>
            <a:r>
              <a:rPr lang="ru-RU" sz="6000" dirty="0" smtClean="0"/>
              <a:t> И наконец, считаю правильным поэтапно направлять некоммерческим организациям до 10 процентов средств региональных и муниципальных социальных программ, чтобы НКО могли участвовать в оказании социальных услуг, которые финансируются за счет бюджетов. Мы исходим из того, что мы хорошо с вами знаем действующее законодательство, мы ничего не навязываем, но я прошу руководителей регионов и муниципалитетов учитывать это в своей работе.»</a:t>
            </a:r>
          </a:p>
          <a:p>
            <a:pPr marL="0" indent="0" algn="r">
              <a:buNone/>
            </a:pPr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</a:rPr>
              <a:t>Послание Президента РФ</a:t>
            </a:r>
            <a:b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</a:rPr>
              <a:t>Федеральному Собранию РФ от 3 декабря 2015 г.</a:t>
            </a:r>
          </a:p>
          <a:p>
            <a:pPr marL="0" indent="0" algn="just">
              <a:buNone/>
            </a:pPr>
            <a:endParaRPr lang="ru-RU" sz="60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000" dirty="0" smtClean="0"/>
              <a:t>«</a:t>
            </a:r>
            <a:r>
              <a:rPr lang="ru-RU" sz="6000" dirty="0"/>
              <a:t>Необходимо оказать всестороннюю помощь и социально ориентированным некоммерческим организациям. Основные решения здесь уже приняты. Со следующего года для некоммерческих организаций, имеющих соответствующий опыт, открываются возможности, открывается доступ к оказанию социальных услуг, которые финансируются за счет бюджета.»</a:t>
            </a:r>
          </a:p>
          <a:p>
            <a:pPr marL="0" indent="0" algn="r">
              <a:buNone/>
            </a:pPr>
            <a:r>
              <a:rPr lang="ru-RU" sz="6000" b="1" i="1" dirty="0" smtClean="0">
                <a:solidFill>
                  <a:schemeClr val="accent3">
                    <a:lumMod val="75000"/>
                  </a:schemeClr>
                </a:solidFill>
              </a:rPr>
              <a:t>Послание </a:t>
            </a:r>
            <a:r>
              <a:rPr lang="ru-RU" sz="6000" b="1" i="1" dirty="0">
                <a:solidFill>
                  <a:schemeClr val="accent3">
                    <a:lumMod val="75000"/>
                  </a:schemeClr>
                </a:solidFill>
              </a:rPr>
              <a:t>Президента РФ </a:t>
            </a:r>
          </a:p>
          <a:p>
            <a:pPr marL="0" indent="0" algn="r">
              <a:buNone/>
            </a:pPr>
            <a:r>
              <a:rPr lang="ru-RU" sz="6000" b="1" i="1" dirty="0">
                <a:solidFill>
                  <a:schemeClr val="accent3">
                    <a:lumMod val="75000"/>
                  </a:schemeClr>
                </a:solidFill>
              </a:rPr>
              <a:t>Федеральному Собранию Р Ф от 1 декабря 2016 г.</a:t>
            </a:r>
          </a:p>
          <a:p>
            <a:pPr marL="0" indent="0" algn="just">
              <a:buNone/>
            </a:pP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6000" dirty="0"/>
          </a:p>
          <a:p>
            <a:pPr marL="0" indent="0">
              <a:buNone/>
            </a:pPr>
            <a:endParaRPr lang="ru-RU" sz="6000" dirty="0"/>
          </a:p>
        </p:txBody>
      </p:sp>
      <p:pic>
        <p:nvPicPr>
          <p:cNvPr id="4" name="Picture 5" descr="C:\Users\1562\AppData\Local\Microsoft\Windows\Temporary Internet Files\Content.IE5\8QVJAOCQ\200px-Coat_of_Arms_of_the_Russian_Federation_2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6" y="1916832"/>
            <a:ext cx="92065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134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принятия Минюстом России решения о признании НКО ИОПУ (об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отказе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признании)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    Если </a:t>
            </a:r>
            <a:r>
              <a:rPr lang="ru-RU" dirty="0">
                <a:solidFill>
                  <a:srgbClr val="FF0000"/>
                </a:solidFill>
              </a:rPr>
              <a:t>заявление подано непосредственно в Минюст </a:t>
            </a:r>
            <a:r>
              <a:rPr lang="ru-RU" dirty="0" smtClean="0">
                <a:solidFill>
                  <a:srgbClr val="FF0000"/>
                </a:solidFill>
              </a:rPr>
              <a:t>России</a:t>
            </a:r>
            <a:r>
              <a:rPr lang="ru-RU" dirty="0" smtClean="0"/>
              <a:t> - решение </a:t>
            </a:r>
            <a:r>
              <a:rPr lang="ru-RU" dirty="0"/>
              <a:t>о признании организации исполнителем общественно полезных услуг либо при наличии оснований </a:t>
            </a:r>
            <a:r>
              <a:rPr lang="ru-RU" dirty="0" smtClean="0"/>
              <a:t>об </a:t>
            </a:r>
            <a:r>
              <a:rPr lang="ru-RU" dirty="0"/>
              <a:t>отказе </a:t>
            </a:r>
            <a:r>
              <a:rPr lang="ru-RU" dirty="0" smtClean="0"/>
              <a:t>принимается </a:t>
            </a: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u="sng" dirty="0">
                <a:solidFill>
                  <a:schemeClr val="tx1"/>
                </a:solidFill>
              </a:rPr>
              <a:t>течение 5 дней со дня поступления документов от </a:t>
            </a:r>
            <a:r>
              <a:rPr lang="ru-RU" u="sng" dirty="0" smtClean="0">
                <a:solidFill>
                  <a:schemeClr val="tx1"/>
                </a:solidFill>
              </a:rPr>
              <a:t>НКО</a:t>
            </a:r>
            <a:endParaRPr lang="ru-RU" u="sng" dirty="0">
              <a:solidFill>
                <a:schemeClr val="tx1"/>
              </a:solidFill>
            </a:endParaRPr>
          </a:p>
          <a:p>
            <a:pPr algn="just"/>
            <a:endParaRPr lang="ru-RU" u="sng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           Если </a:t>
            </a:r>
            <a:r>
              <a:rPr lang="ru-RU" dirty="0">
                <a:solidFill>
                  <a:srgbClr val="FF0000"/>
                </a:solidFill>
              </a:rPr>
              <a:t>заявление подано в территориальный орган Минюста </a:t>
            </a:r>
            <a:r>
              <a:rPr lang="ru-RU" dirty="0" smtClean="0">
                <a:solidFill>
                  <a:srgbClr val="FF0000"/>
                </a:solidFill>
              </a:rPr>
              <a:t>России -</a:t>
            </a:r>
            <a:r>
              <a:rPr lang="ru-RU" dirty="0" smtClean="0"/>
              <a:t> при </a:t>
            </a:r>
            <a:r>
              <a:rPr lang="ru-RU" dirty="0"/>
              <a:t>отсутствии оснований для отказа </a:t>
            </a:r>
            <a:r>
              <a:rPr lang="ru-RU" u="sng" dirty="0">
                <a:solidFill>
                  <a:schemeClr val="tx1"/>
                </a:solidFill>
              </a:rPr>
              <a:t>в течение 5 рабочих дней </a:t>
            </a:r>
            <a:r>
              <a:rPr lang="ru-RU" dirty="0">
                <a:solidFill>
                  <a:schemeClr val="tx1"/>
                </a:solidFill>
              </a:rPr>
              <a:t>со дня поступления документов от организации территориальный орган Минюста России </a:t>
            </a:r>
            <a:r>
              <a:rPr lang="ru-RU" u="sng" dirty="0">
                <a:solidFill>
                  <a:schemeClr val="tx1"/>
                </a:solidFill>
              </a:rPr>
              <a:t>направляет эти документы в Минюст России </a:t>
            </a:r>
            <a:r>
              <a:rPr lang="ru-RU" dirty="0">
                <a:solidFill>
                  <a:schemeClr val="tx1"/>
                </a:solidFill>
              </a:rPr>
              <a:t>для </a:t>
            </a:r>
            <a:r>
              <a:rPr lang="ru-RU" dirty="0"/>
              <a:t>принятия решения о признании организации исполнителем общественно полезных услуг.</a:t>
            </a:r>
          </a:p>
          <a:p>
            <a:pPr marL="0" indent="0" algn="just">
              <a:buNone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случае выявления оснований для отказа </a:t>
            </a:r>
            <a:r>
              <a:rPr lang="ru-RU" dirty="0"/>
              <a:t>территориальный орган Минюста России </a:t>
            </a:r>
            <a:r>
              <a:rPr lang="ru-RU" dirty="0">
                <a:solidFill>
                  <a:schemeClr val="tx1"/>
                </a:solidFill>
              </a:rPr>
              <a:t>в течение 5 рабочих дней со </a:t>
            </a:r>
            <a:r>
              <a:rPr lang="ru-RU" dirty="0"/>
              <a:t>дня поступления документов </a:t>
            </a:r>
            <a:r>
              <a:rPr lang="ru-RU" dirty="0" smtClean="0">
                <a:solidFill>
                  <a:schemeClr val="tx1"/>
                </a:solidFill>
              </a:rPr>
              <a:t>возвращает эти документы НКО с </a:t>
            </a:r>
            <a:r>
              <a:rPr lang="ru-RU" dirty="0"/>
              <a:t>указанием выявленных оснований для отказа в </a:t>
            </a:r>
            <a:r>
              <a:rPr lang="ru-RU" dirty="0" smtClean="0"/>
              <a:t>признании </a:t>
            </a:r>
            <a:r>
              <a:rPr lang="ru-RU" dirty="0"/>
              <a:t>организации исполнителем общественно полезных услуг.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96" y="1608820"/>
            <a:ext cx="308012" cy="3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90" y="2852936"/>
            <a:ext cx="308012" cy="3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980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Срок признания НКО </a:t>
            </a:r>
            <a:br>
              <a:rPr lang="ru-RU" sz="25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5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исполнителем общественно полезных услуг</a:t>
            </a:r>
            <a:endParaRPr lang="ru-RU" sz="25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345638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dk1"/>
                </a:solidFill>
              </a:rPr>
              <a:t>НКО признается исполнителем общественно полезных услуг сроком на 2 </a:t>
            </a:r>
            <a:r>
              <a:rPr lang="ru-RU" sz="2200" dirty="0" smtClean="0">
                <a:solidFill>
                  <a:schemeClr val="dk1"/>
                </a:solidFill>
              </a:rPr>
              <a:t>года</a:t>
            </a:r>
            <a:endParaRPr lang="ru-RU" sz="2200" dirty="0">
              <a:solidFill>
                <a:schemeClr val="dk1"/>
              </a:solidFill>
            </a:endParaRPr>
          </a:p>
          <a:p>
            <a:pPr marL="0" indent="0" algn="just">
              <a:buNone/>
            </a:pPr>
            <a:endParaRPr lang="ru-RU" sz="2200" dirty="0">
              <a:solidFill>
                <a:schemeClr val="dk1"/>
              </a:solidFill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dk1"/>
                </a:solidFill>
              </a:rPr>
              <a:t>Сведения об НКО вносятся в реестр некоммерческих организаций  исполнителей общественно полезных услуг на 2 года </a:t>
            </a:r>
            <a:endParaRPr lang="ru-RU" sz="2200" dirty="0" smtClean="0">
              <a:solidFill>
                <a:schemeClr val="dk1"/>
              </a:solidFill>
            </a:endParaRPr>
          </a:p>
          <a:p>
            <a:pPr marL="0" indent="0" algn="just">
              <a:buNone/>
            </a:pPr>
            <a:endParaRPr lang="ru-RU" sz="2200" dirty="0">
              <a:solidFill>
                <a:schemeClr val="dk1"/>
              </a:solidFill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dk1"/>
                </a:solidFill>
              </a:rPr>
              <a:t>Ведение реестра обеспечивается Минюстом России</a:t>
            </a:r>
            <a:endParaRPr lang="ru-RU" sz="2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66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Основаниями для исключения организации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реестра  НКО – исполнителей ОПУ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 smtClean="0"/>
              <a:t>а</a:t>
            </a:r>
            <a:r>
              <a:rPr lang="ru-RU" sz="1500" dirty="0"/>
              <a:t>) истечение 2 лет со дня признания организации исполнителем общественно полезных услуг;</a:t>
            </a:r>
          </a:p>
          <a:p>
            <a:pPr marL="0" indent="0" algn="just">
              <a:buNone/>
            </a:pPr>
            <a:endParaRPr lang="ru-RU" sz="1500" dirty="0" smtClean="0"/>
          </a:p>
          <a:p>
            <a:pPr marL="0" indent="0" algn="just">
              <a:buNone/>
            </a:pPr>
            <a:r>
              <a:rPr lang="ru-RU" sz="1500" dirty="0" smtClean="0"/>
              <a:t>б</a:t>
            </a:r>
            <a:r>
              <a:rPr lang="ru-RU" sz="1500" dirty="0"/>
              <a:t>) поступление в </a:t>
            </a:r>
            <a:r>
              <a:rPr lang="ru-RU" sz="1500" dirty="0" smtClean="0"/>
              <a:t>Минюст России документов</a:t>
            </a:r>
            <a:r>
              <a:rPr lang="ru-RU" sz="1500" dirty="0"/>
              <a:t>, подтверждающих прекращение деятельности </a:t>
            </a:r>
            <a:r>
              <a:rPr lang="ru-RU" sz="1500" dirty="0" smtClean="0"/>
              <a:t>НКО в </a:t>
            </a:r>
            <a:r>
              <a:rPr lang="ru-RU" sz="1500" dirty="0"/>
              <a:t>связи с ее ликвидацией или реорганизацией в форме, предусматривающей прекращение деятельности юридического лица, или в связи с исключением </a:t>
            </a:r>
            <a:r>
              <a:rPr lang="ru-RU" sz="1500" dirty="0" smtClean="0"/>
              <a:t>НКО, </a:t>
            </a:r>
            <a:r>
              <a:rPr lang="ru-RU" sz="1500" dirty="0"/>
              <a:t>прекратившей свою деятельность в качестве юридического лица, из Единого государственного реестра юридических лиц</a:t>
            </a:r>
            <a:r>
              <a:rPr lang="ru-RU" sz="1500" dirty="0" smtClean="0"/>
              <a:t>;</a:t>
            </a:r>
          </a:p>
          <a:p>
            <a:pPr marL="0" indent="0" algn="just">
              <a:buNone/>
            </a:pPr>
            <a:endParaRPr lang="ru-RU" sz="1500" dirty="0"/>
          </a:p>
          <a:p>
            <a:pPr marL="0" indent="0" algn="just">
              <a:buNone/>
            </a:pPr>
            <a:r>
              <a:rPr lang="ru-RU" sz="1500" dirty="0"/>
              <a:t>в) включение </a:t>
            </a:r>
            <a:r>
              <a:rPr lang="ru-RU" sz="1500" dirty="0" smtClean="0"/>
              <a:t>НКО </a:t>
            </a:r>
            <a:r>
              <a:rPr lang="ru-RU" sz="1500" dirty="0"/>
              <a:t>в реестр некоммерческих организаций, выполняющих функции иностранного агента</a:t>
            </a:r>
            <a:r>
              <a:rPr lang="ru-RU" sz="1500" dirty="0" smtClean="0"/>
              <a:t>;</a:t>
            </a:r>
          </a:p>
          <a:p>
            <a:pPr marL="0" indent="0" algn="just">
              <a:buNone/>
            </a:pPr>
            <a:endParaRPr lang="ru-RU" sz="1500" dirty="0"/>
          </a:p>
          <a:p>
            <a:pPr marL="0" indent="0" algn="just">
              <a:buNone/>
            </a:pPr>
            <a:r>
              <a:rPr lang="ru-RU" sz="1500" dirty="0"/>
              <a:t>г) поступление в </a:t>
            </a:r>
            <a:r>
              <a:rPr lang="ru-RU" sz="1500" dirty="0" smtClean="0"/>
              <a:t>Минюст России от ФОИВ (его </a:t>
            </a:r>
            <a:r>
              <a:rPr lang="ru-RU" sz="1500" dirty="0"/>
              <a:t>территориального органа), осуществляющего оценку качества оказания общественно полезных услуг, информации о несоответствии качества оказываемых организацией общественно полезных услуг установленным критериям</a:t>
            </a:r>
            <a:r>
              <a:rPr lang="ru-RU" sz="1500" dirty="0" smtClean="0"/>
              <a:t>;</a:t>
            </a:r>
          </a:p>
          <a:p>
            <a:pPr marL="0" indent="0" algn="just">
              <a:buNone/>
            </a:pPr>
            <a:endParaRPr lang="ru-RU" sz="1500" dirty="0"/>
          </a:p>
          <a:p>
            <a:pPr marL="0" indent="0" algn="just">
              <a:buNone/>
            </a:pPr>
            <a:r>
              <a:rPr lang="ru-RU" sz="1500" dirty="0"/>
              <a:t>д) поступление в </a:t>
            </a:r>
            <a:r>
              <a:rPr lang="ru-RU" sz="1500" dirty="0" smtClean="0"/>
              <a:t>Минюст России от </a:t>
            </a:r>
            <a:r>
              <a:rPr lang="ru-RU" sz="1500" dirty="0"/>
              <a:t>налоговых органов и (или) органов контроля за уплатой страховых взносов документов, подтверждающих возникновение у </a:t>
            </a:r>
            <a:r>
              <a:rPr lang="ru-RU" sz="1500" dirty="0" smtClean="0"/>
              <a:t>НКО </a:t>
            </a:r>
            <a:r>
              <a:rPr lang="ru-RU" sz="1500" dirty="0"/>
              <a:t>непогашенной задолженности по налогам и сборам, иным предусмотренным законодательством </a:t>
            </a:r>
            <a:r>
              <a:rPr lang="ru-RU" sz="1500" dirty="0" smtClean="0"/>
              <a:t>РФ платежам</a:t>
            </a:r>
            <a:endParaRPr lang="ru-RU" sz="1500" dirty="0"/>
          </a:p>
          <a:p>
            <a:pPr marL="0" indent="0" algn="just">
              <a:buNone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265439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Повторное признание НКО 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исполнителем общественно полезных услуг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По </a:t>
            </a:r>
            <a:r>
              <a:rPr lang="ru-RU" dirty="0"/>
              <a:t>истечении 2 лет со дня внесения </a:t>
            </a:r>
            <a:r>
              <a:rPr lang="ru-RU" dirty="0" smtClean="0"/>
              <a:t>НКО в </a:t>
            </a:r>
            <a:r>
              <a:rPr lang="ru-RU" dirty="0"/>
              <a:t>реестр организация должна представить в Минюст России заявление о признании организации исполнителем общественно полезных услуг.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Указанное </a:t>
            </a:r>
            <a:r>
              <a:rPr lang="ru-RU" dirty="0"/>
              <a:t>заявление должно быть представлено в течение 30 дней со дня истечения 2–летнего срока признания организации исполнителем общественно полезных услуг и внесения организации в реестр.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При </a:t>
            </a:r>
            <a:r>
              <a:rPr lang="ru-RU" dirty="0"/>
              <a:t>повторном признании организации исполнителем общественно полезных услуг представление заключения о соответствии качества услуг установленным критериям не требуется.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25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/>
              <a:t>«Горячая линия» Общественной палаты РФ и Агентства социальной информации для НКО по вопросам приобретения статуса исполнителей общественно полезных услуг </a:t>
            </a:r>
            <a:r>
              <a:rPr lang="en-US" sz="2200" dirty="0" smtClean="0">
                <a:hlinkClick r:id="rId2"/>
              </a:rPr>
              <a:t>nko@oprf.ru</a:t>
            </a:r>
            <a:endParaRPr lang="en-US" sz="2200" dirty="0" smtClean="0"/>
          </a:p>
          <a:p>
            <a:pPr marL="0" indent="0" algn="just">
              <a:buNone/>
            </a:pPr>
            <a:r>
              <a:rPr lang="ru-RU" sz="2200" dirty="0" smtClean="0"/>
              <a:t>Методические рекомендации для НКО по получению статуса ИОПУ: </a:t>
            </a:r>
          </a:p>
          <a:p>
            <a:r>
              <a:rPr lang="ru-RU" sz="2400" u="sng" dirty="0" smtClean="0">
                <a:hlinkClick r:id="rId3"/>
              </a:rPr>
              <a:t>https://www.oprf.ru/files/1_2017dok/metod_rekomen_NKO_IOPU02032017.pdf</a:t>
            </a:r>
            <a:r>
              <a:rPr lang="ru-RU" sz="2400" dirty="0" smtClean="0"/>
              <a:t>;</a:t>
            </a:r>
          </a:p>
          <a:p>
            <a:r>
              <a:rPr lang="ru-RU" sz="2400" u="sng" dirty="0" smtClean="0">
                <a:hlinkClick r:id="rId4"/>
              </a:rPr>
              <a:t>https</a:t>
            </a:r>
            <a:r>
              <a:rPr lang="ru-RU" sz="2400" u="sng" dirty="0">
                <a:hlinkClick r:id="rId4"/>
              </a:rPr>
              <a:t>://www.asi.org.ru/news/2017/02/27/pamyatka-nko-iopu</a:t>
            </a:r>
            <a:r>
              <a:rPr lang="ru-RU" sz="2400" u="sng" dirty="0" smtClean="0">
                <a:hlinkClick r:id="rId4"/>
              </a:rPr>
              <a:t>/</a:t>
            </a:r>
            <a:endParaRPr lang="ru-RU" sz="2400" u="sng" dirty="0" smtClean="0"/>
          </a:p>
          <a:p>
            <a:endParaRPr lang="ru-RU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76042"/>
            <a:ext cx="6120680" cy="322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777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b="1" i="1" dirty="0" smtClean="0"/>
          </a:p>
          <a:p>
            <a:pPr marL="0" indent="0" algn="ctr">
              <a:buNone/>
            </a:pPr>
            <a:r>
              <a:rPr lang="ru-RU" b="1" dirty="0" smtClean="0"/>
              <a:t>Орлова </a:t>
            </a:r>
            <a:r>
              <a:rPr lang="ru-RU" b="1" dirty="0"/>
              <a:t>Елена </a:t>
            </a:r>
            <a:r>
              <a:rPr lang="ru-RU" b="1" dirty="0" smtClean="0"/>
              <a:t>Геннадьевна</a:t>
            </a:r>
            <a:endParaRPr lang="ru-RU" b="1" dirty="0"/>
          </a:p>
          <a:p>
            <a:pPr marL="0" indent="0" algn="ctr">
              <a:buNone/>
            </a:pPr>
            <a:endParaRPr lang="ru-RU" b="1" dirty="0" smtClean="0">
              <a:hlinkClick r:id="rId2"/>
            </a:endParaRPr>
          </a:p>
          <a:p>
            <a:pPr marL="0" indent="0" algn="ctr">
              <a:buNone/>
            </a:pPr>
            <a:r>
              <a:rPr lang="en-US" b="1" dirty="0" smtClean="0">
                <a:hlinkClick r:id="rId2"/>
              </a:rPr>
              <a:t>e.orlova@oprf.ru</a:t>
            </a:r>
            <a:endParaRPr lang="en-US" b="1" dirty="0"/>
          </a:p>
          <a:p>
            <a:pPr marL="0" indent="0">
              <a:buNone/>
            </a:pPr>
            <a:endParaRPr lang="ru-RU" sz="2200" dirty="0" smtClean="0"/>
          </a:p>
          <a:p>
            <a:pPr marL="0" indent="0" algn="ctr">
              <a:buNone/>
            </a:pPr>
            <a:r>
              <a:rPr lang="ru-RU" sz="2200" dirty="0" smtClean="0"/>
              <a:t>Раб</a:t>
            </a:r>
            <a:r>
              <a:rPr lang="ru-RU" sz="2200" dirty="0"/>
              <a:t>. тел.:  (495) 221 83 63,  (495) 221 83 64,</a:t>
            </a:r>
          </a:p>
          <a:p>
            <a:pPr marL="0" indent="0" algn="ctr">
              <a:buNone/>
            </a:pPr>
            <a:r>
              <a:rPr lang="ru-RU" sz="2200" dirty="0"/>
              <a:t>добавочный </a:t>
            </a:r>
            <a:r>
              <a:rPr lang="ru-RU" sz="2200" dirty="0" smtClean="0"/>
              <a:t>: </a:t>
            </a:r>
            <a:r>
              <a:rPr lang="ru-RU" sz="2200" dirty="0"/>
              <a:t>2141</a:t>
            </a:r>
          </a:p>
        </p:txBody>
      </p:sp>
    </p:spTree>
    <p:extLst>
      <p:ext uri="{BB962C8B-B14F-4D97-AF65-F5344CB8AC3E}">
        <p14:creationId xmlns:p14="http://schemas.microsoft.com/office/powerpoint/2010/main" val="305829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13576" cy="11521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Нормативное регулирование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303" y="1628800"/>
            <a:ext cx="8098498" cy="47525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dk1"/>
                </a:solidFill>
              </a:rPr>
              <a:t>            </a:t>
            </a:r>
            <a:r>
              <a:rPr lang="ru-RU" sz="2000" dirty="0" smtClean="0">
                <a:solidFill>
                  <a:schemeClr val="dk1"/>
                </a:solidFill>
              </a:rPr>
              <a:t>Федеральный </a:t>
            </a:r>
            <a:r>
              <a:rPr lang="ru-RU" sz="2000" dirty="0">
                <a:solidFill>
                  <a:schemeClr val="dk1"/>
                </a:solidFill>
              </a:rPr>
              <a:t>закон от </a:t>
            </a:r>
            <a:r>
              <a:rPr lang="ru-RU" sz="2000" dirty="0" smtClean="0">
                <a:solidFill>
                  <a:schemeClr val="dk1"/>
                </a:solidFill>
              </a:rPr>
              <a:t>12 января 1996 г. № 7-ФЗ «О </a:t>
            </a:r>
            <a:r>
              <a:rPr lang="ru-RU" sz="2000" dirty="0">
                <a:solidFill>
                  <a:schemeClr val="dk1"/>
                </a:solidFill>
              </a:rPr>
              <a:t>некоммерческих </a:t>
            </a:r>
            <a:r>
              <a:rPr lang="ru-RU" sz="2000" dirty="0" smtClean="0">
                <a:solidFill>
                  <a:schemeClr val="dk1"/>
                </a:solidFill>
              </a:rPr>
              <a:t>организациях» (статьи 2, 31.1 , 31.4);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dk1"/>
              </a:solidFill>
            </a:endParaRPr>
          </a:p>
          <a:p>
            <a:pPr marL="0" indent="0" algn="just">
              <a:buNone/>
            </a:pPr>
            <a:r>
              <a:rPr lang="ru-RU" sz="2000" dirty="0" smtClean="0"/>
              <a:t>           Указ </a:t>
            </a:r>
            <a:r>
              <a:rPr lang="ru-RU" sz="2000" dirty="0"/>
              <a:t>Президента РФ от </a:t>
            </a:r>
            <a:r>
              <a:rPr lang="ru-RU" sz="2000" dirty="0" smtClean="0"/>
              <a:t>8 августа 2016 г. № 398 «Об </a:t>
            </a:r>
            <a:r>
              <a:rPr lang="ru-RU" sz="2000" dirty="0"/>
              <a:t>утверждении приоритетных направлений деятельности в сфере оказания общественно полезных </a:t>
            </a:r>
            <a:r>
              <a:rPr lang="ru-RU" sz="2000" dirty="0" smtClean="0"/>
              <a:t>услуг»;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          постановление </a:t>
            </a:r>
            <a:r>
              <a:rPr lang="ru-RU" sz="2000" dirty="0"/>
              <a:t>Правительства РФ от </a:t>
            </a:r>
            <a:r>
              <a:rPr lang="ru-RU" sz="2000" dirty="0" smtClean="0"/>
              <a:t>27 октября 2016 г. № 1096 «Об </a:t>
            </a:r>
            <a:r>
              <a:rPr lang="ru-RU" sz="2000" dirty="0"/>
              <a:t>утверждении перечня общественно полезных услуг и критериев оценки качества их </a:t>
            </a:r>
            <a:r>
              <a:rPr lang="ru-RU" sz="2000" dirty="0" smtClean="0"/>
              <a:t>оказания»;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постановление </a:t>
            </a:r>
            <a:r>
              <a:rPr lang="ru-RU" sz="2000" dirty="0"/>
              <a:t>Правительства РФ от </a:t>
            </a:r>
            <a:r>
              <a:rPr lang="ru-RU" sz="2000" dirty="0" smtClean="0"/>
              <a:t>26 января 2017 г. № 89 «О </a:t>
            </a:r>
            <a:r>
              <a:rPr lang="ru-RU" sz="2000" dirty="0"/>
              <a:t>реестре некоммерческих организаций - исполнителей общественно полезных </a:t>
            </a:r>
            <a:r>
              <a:rPr lang="ru-RU" sz="2000" dirty="0" smtClean="0"/>
              <a:t>услуг»;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          проект федерального </a:t>
            </a:r>
            <a:r>
              <a:rPr lang="ru-RU" sz="2000" dirty="0"/>
              <a:t>закона «О внесении изменений в ФЗ «О некоммерческих организациях» в части наделения исполнительной власти субъектов Российской Федерации полномочиями по выдаче заключений о соответствии качества оказываемых социально ориентированными некоммерческими организациями услуг общественно полезных услуг установленным критериям</a:t>
            </a:r>
            <a:r>
              <a:rPr lang="ru-RU" sz="2000" dirty="0" smtClean="0"/>
              <a:t>»</a:t>
            </a:r>
            <a:endParaRPr lang="ru-RU" sz="2000" dirty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pPr algn="just"/>
            <a:endParaRPr lang="ru-RU" sz="1400" dirty="0"/>
          </a:p>
          <a:p>
            <a:endParaRPr lang="ru-RU" sz="1400" dirty="0"/>
          </a:p>
          <a:p>
            <a:pPr algn="just"/>
            <a:endParaRPr lang="ru-RU" sz="1400" dirty="0"/>
          </a:p>
          <a:p>
            <a:endParaRPr lang="ru-RU" sz="1400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29" y="160882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63" y="2404394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62" y="321297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5" y="4185084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11" y="4908719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45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78621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СО НКО, претендующим на присвоение статуса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ИОПУ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26531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Исполнителем </a:t>
            </a:r>
            <a:r>
              <a:rPr lang="ru-RU" b="1" dirty="0"/>
              <a:t>общественно полезных услуг может быть признана социально ориентированная некоммерческая организация, которая отвечает следующим требованиям</a:t>
            </a:r>
            <a:r>
              <a:rPr lang="ru-RU" b="1" dirty="0" smtClean="0"/>
              <a:t>: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1) на </a:t>
            </a:r>
            <a:r>
              <a:rPr lang="ru-RU" dirty="0"/>
              <a:t>протяжении одного года и более оказывает общественно полезные услуги надлежащего качества</a:t>
            </a:r>
            <a:r>
              <a:rPr lang="ru-RU" dirty="0" smtClean="0"/>
              <a:t>;</a:t>
            </a:r>
          </a:p>
          <a:p>
            <a:pPr marL="514350" indent="-514350" algn="just">
              <a:buAutoNum type="arabicParenR"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2) не </a:t>
            </a:r>
            <a:r>
              <a:rPr lang="ru-RU" dirty="0"/>
              <a:t>является НКО, выполняющей функции иностранного агента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3) не </a:t>
            </a:r>
            <a:r>
              <a:rPr lang="ru-RU" dirty="0"/>
              <a:t>имеет задолженности по налогам и сборам, иным, предусмотренным законодательством Российской Федерации, обязательным платежам (например, платежи во внебюджетные фонды</a:t>
            </a:r>
            <a:r>
              <a:rPr lang="ru-RU" dirty="0" smtClean="0"/>
              <a:t>).</a:t>
            </a:r>
            <a:endParaRPr lang="en-US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i="1" dirty="0" smtClean="0"/>
              <a:t>Кроме того, услуги, оказываемы НКО должны соответствовать критериям оценки качества (постановление </a:t>
            </a:r>
            <a:r>
              <a:rPr lang="ru-RU" i="1" dirty="0"/>
              <a:t>Правительства РФ от </a:t>
            </a:r>
            <a:r>
              <a:rPr lang="ru-RU" i="1" dirty="0" smtClean="0"/>
              <a:t>27 октября 2016 г. № 1096).</a:t>
            </a:r>
            <a:endParaRPr lang="ru-RU" i="1" dirty="0"/>
          </a:p>
          <a:p>
            <a:pPr marL="0" indent="0" algn="just">
              <a:buNone/>
            </a:pPr>
            <a:endParaRPr lang="ru-RU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87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Общественно полезные услуги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900" dirty="0"/>
              <a:t>Перечень общественно полезных услуг утвержден постановлением Правительства Российской Федерации от 27 октября 2016 года № </a:t>
            </a:r>
            <a:r>
              <a:rPr lang="ru-RU" sz="1900" dirty="0" smtClean="0"/>
              <a:t>1096.</a:t>
            </a:r>
          </a:p>
          <a:p>
            <a:pPr marL="0" indent="0" algn="just">
              <a:buNone/>
            </a:pP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</a:rPr>
              <a:t>Это услуги в сферах: </a:t>
            </a:r>
          </a:p>
          <a:p>
            <a:pPr marL="0" indent="0" algn="just">
              <a:buNone/>
            </a:pPr>
            <a:r>
              <a:rPr lang="ru-RU" sz="1900" dirty="0" smtClean="0"/>
              <a:t>                                                 социального обслуживания;</a:t>
            </a:r>
          </a:p>
          <a:p>
            <a:pPr marL="0" indent="0" algn="just">
              <a:buNone/>
            </a:pPr>
            <a:r>
              <a:rPr lang="ru-RU" sz="1900" dirty="0" smtClean="0"/>
              <a:t>                                                 образования;</a:t>
            </a:r>
          </a:p>
          <a:p>
            <a:pPr marL="0" indent="0" algn="just">
              <a:buNone/>
            </a:pPr>
            <a:r>
              <a:rPr lang="ru-RU" sz="1900" dirty="0" smtClean="0"/>
              <a:t>                                           </a:t>
            </a:r>
            <a:r>
              <a:rPr lang="ru-RU" sz="1900" dirty="0"/>
              <a:t> </a:t>
            </a:r>
            <a:r>
              <a:rPr lang="ru-RU" sz="1900" dirty="0" smtClean="0"/>
              <a:t>     здравоохранения;</a:t>
            </a:r>
          </a:p>
          <a:p>
            <a:pPr marL="0" indent="0" algn="just">
              <a:buNone/>
            </a:pPr>
            <a:r>
              <a:rPr lang="ru-RU" sz="1900" dirty="0" smtClean="0"/>
              <a:t>                                                 культуры;</a:t>
            </a:r>
          </a:p>
          <a:p>
            <a:pPr marL="0" indent="0" algn="just">
              <a:buNone/>
            </a:pPr>
            <a:r>
              <a:rPr lang="ru-RU" sz="1900" dirty="0" smtClean="0"/>
              <a:t>                                                 физической культуры и спорта;</a:t>
            </a:r>
          </a:p>
          <a:p>
            <a:pPr marL="0" indent="0" algn="just">
              <a:buNone/>
            </a:pPr>
            <a:r>
              <a:rPr lang="ru-RU" sz="1900" dirty="0" smtClean="0"/>
              <a:t>                                                 дополнительного </a:t>
            </a:r>
            <a:r>
              <a:rPr lang="ru-RU" sz="1900" dirty="0"/>
              <a:t>образования сотрудников и </a:t>
            </a:r>
            <a:r>
              <a:rPr lang="ru-RU" sz="1900" dirty="0" smtClean="0"/>
              <a:t> добровольцев СО НКО с целью повышения качества </a:t>
            </a:r>
            <a:r>
              <a:rPr lang="ru-RU" sz="1900" dirty="0"/>
              <a:t>предоставления </a:t>
            </a:r>
            <a:r>
              <a:rPr lang="ru-RU" sz="1900" dirty="0" smtClean="0"/>
              <a:t>услуг;</a:t>
            </a:r>
          </a:p>
          <a:p>
            <a:pPr marL="0" indent="0" algn="just">
              <a:buNone/>
            </a:pPr>
            <a:r>
              <a:rPr lang="ru-RU" sz="1900" dirty="0" smtClean="0"/>
              <a:t>                                                  услуги по сбору, обобщению и анализу информации государственных  (муниципальных) услугах в части популяризации независимой оценки качества.</a:t>
            </a:r>
          </a:p>
          <a:p>
            <a:pPr marL="0" indent="0" algn="just">
              <a:buNone/>
            </a:pPr>
            <a:r>
              <a:rPr lang="ru-RU" sz="1900" b="1" dirty="0"/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1900" b="1" dirty="0" smtClean="0"/>
              <a:t> </a:t>
            </a:r>
            <a:r>
              <a:rPr lang="ru-RU" sz="1700" i="1" dirty="0" smtClean="0"/>
              <a:t>При оказании услуг, включенных в перечень общественно полезных услуг, являющихся государственными (муниципальными) услугами, применяется их детализация, соответствующая содержанию таких услуг, включенных в базовый (отраслевой) перечень государственных и муниципальных услуг и работ</a:t>
            </a:r>
          </a:p>
          <a:p>
            <a:pPr marL="0" indent="0" algn="just">
              <a:buNone/>
            </a:pPr>
            <a:endParaRPr lang="ru-RU" sz="1700" b="1" i="1" dirty="0" smtClean="0"/>
          </a:p>
          <a:p>
            <a:pPr marL="0" indent="0" algn="just">
              <a:buNone/>
            </a:pPr>
            <a:r>
              <a:rPr lang="ru-RU" sz="1700" b="1" i="1" dirty="0" smtClean="0"/>
              <a:t>Базовые (отраслевые) перечни размещены на сайте: </a:t>
            </a:r>
            <a:r>
              <a:rPr lang="en-US" sz="1700" b="1" i="1" dirty="0">
                <a:hlinkClick r:id="rId2"/>
              </a:rPr>
              <a:t>http://</a:t>
            </a:r>
            <a:r>
              <a:rPr lang="en-US" sz="1700" b="1" i="1" dirty="0" smtClean="0">
                <a:hlinkClick r:id="rId2"/>
              </a:rPr>
              <a:t>www.bus.gov.ru</a:t>
            </a:r>
            <a:endParaRPr lang="ru-RU" sz="1700" b="1" i="1" dirty="0" smtClean="0"/>
          </a:p>
          <a:p>
            <a:pPr marL="0" indent="0" algn="just">
              <a:buNone/>
            </a:pPr>
            <a:endParaRPr lang="ru-RU" sz="1700" b="1" dirty="0" smtClean="0"/>
          </a:p>
          <a:p>
            <a:pPr marL="0" indent="0" algn="just">
              <a:buNone/>
            </a:pPr>
            <a:endParaRPr lang="ru-RU" sz="19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81" y="2134106"/>
            <a:ext cx="180020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81" y="2454571"/>
            <a:ext cx="180020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81" y="2743975"/>
            <a:ext cx="180020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95" y="3027749"/>
            <a:ext cx="180020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81" y="3346264"/>
            <a:ext cx="180020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81" y="3651859"/>
            <a:ext cx="180020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1562\AppData\Local\Microsoft\Windows\Temporary Internet Files\Content.IE5\RE0EOZDK\green-tic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57" y="4221921"/>
            <a:ext cx="180020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10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Базовые </a:t>
            </a:r>
            <a:r>
              <a:rPr lang="ru-RU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(отраслевые) перечни размещены на сайте: </a:t>
            </a:r>
            <a:r>
              <a:rPr lang="en-US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hlinkClick r:id="rId2"/>
              </a:rPr>
              <a:t>http://www.bus.gov.ru</a:t>
            </a:r>
            <a:r>
              <a:rPr lang="ru-RU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3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2899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87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Базовые (отраслевые) перечни размещены на сайте: </a:t>
            </a:r>
            <a:r>
              <a:rPr lang="en-US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http://www.bus.gov.ru</a:t>
            </a:r>
            <a:endParaRPr lang="ru-RU" sz="32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980728"/>
            <a:ext cx="8415566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874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Критерии оценки качества </a:t>
            </a:r>
            <a:r>
              <a:rPr lang="ru-RU" sz="3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2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общественно </a:t>
            </a:r>
            <a:r>
              <a:rPr lang="ru-RU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полезных услуг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446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0" indent="0" algn="r">
              <a:buNone/>
            </a:pPr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</a:rPr>
              <a:t>Утверждены </a:t>
            </a:r>
            <a:r>
              <a:rPr lang="ru-RU" sz="6000" b="1" i="1" dirty="0">
                <a:solidFill>
                  <a:schemeClr val="accent3">
                    <a:lumMod val="50000"/>
                  </a:schemeClr>
                </a:solidFill>
              </a:rPr>
              <a:t>постановлением Правительства Российской Федерации </a:t>
            </a:r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</a:rPr>
              <a:t>от </a:t>
            </a:r>
            <a:r>
              <a:rPr lang="ru-RU" sz="6000" b="1" i="1" dirty="0">
                <a:solidFill>
                  <a:schemeClr val="accent3">
                    <a:lumMod val="50000"/>
                  </a:schemeClr>
                </a:solidFill>
              </a:rPr>
              <a:t>27 </a:t>
            </a:r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</a:rPr>
              <a:t>.10.2016 </a:t>
            </a:r>
            <a:r>
              <a:rPr lang="ru-RU" sz="6000" b="1" i="1" dirty="0">
                <a:solidFill>
                  <a:schemeClr val="accent3">
                    <a:lumMod val="50000"/>
                  </a:schemeClr>
                </a:solidFill>
              </a:rPr>
              <a:t>№ 1096</a:t>
            </a:r>
          </a:p>
          <a:p>
            <a:pPr marL="0" indent="0" algn="just">
              <a:buNone/>
            </a:pPr>
            <a:endParaRPr lang="ru-RU" sz="6000" dirty="0">
              <a:solidFill>
                <a:schemeClr val="dk1"/>
              </a:solidFill>
            </a:endParaRPr>
          </a:p>
          <a:p>
            <a:pPr marL="0" indent="0" algn="just">
              <a:buNone/>
            </a:pPr>
            <a:r>
              <a:rPr lang="ru-RU" sz="6400" dirty="0">
                <a:solidFill>
                  <a:schemeClr val="dk1"/>
                </a:solidFill>
              </a:rPr>
              <a:t>1. Соответствие общественно полезной услуги установленным нормативными правовыми актами </a:t>
            </a:r>
            <a:r>
              <a:rPr lang="ru-RU" sz="6400" dirty="0" smtClean="0">
                <a:solidFill>
                  <a:schemeClr val="dk1"/>
                </a:solidFill>
              </a:rPr>
              <a:t>РФ </a:t>
            </a:r>
            <a:r>
              <a:rPr lang="ru-RU" sz="6400" dirty="0">
                <a:solidFill>
                  <a:schemeClr val="dk1"/>
                </a:solidFill>
              </a:rPr>
              <a:t>требованиям к ее содержанию (объем, сроки, качество предоставления).</a:t>
            </a:r>
          </a:p>
          <a:p>
            <a:pPr marL="0" indent="0" algn="just">
              <a:buNone/>
            </a:pPr>
            <a:endParaRPr lang="ru-RU" sz="6400" dirty="0">
              <a:solidFill>
                <a:schemeClr val="dk1"/>
              </a:solidFill>
            </a:endParaRPr>
          </a:p>
          <a:p>
            <a:pPr marL="0" indent="0" algn="just">
              <a:buNone/>
            </a:pPr>
            <a:r>
              <a:rPr lang="ru-RU" sz="6400" dirty="0">
                <a:solidFill>
                  <a:schemeClr val="dk1"/>
                </a:solidFill>
              </a:rPr>
              <a:t>2. Наличие у лиц, непосредственно задействованных в исполнении общественно полезной услуги (в том числе работников </a:t>
            </a:r>
            <a:r>
              <a:rPr lang="ru-RU" sz="6400" dirty="0" smtClean="0">
                <a:solidFill>
                  <a:schemeClr val="dk1"/>
                </a:solidFill>
              </a:rPr>
              <a:t>НКО и </a:t>
            </a:r>
            <a:r>
              <a:rPr lang="ru-RU" sz="6400" dirty="0">
                <a:solidFill>
                  <a:schemeClr val="dk1"/>
                </a:solidFill>
              </a:rPr>
              <a:t>работников, привлеченных по договорам </a:t>
            </a:r>
            <a:r>
              <a:rPr lang="ru-RU" sz="6400" dirty="0" err="1">
                <a:solidFill>
                  <a:schemeClr val="dk1"/>
                </a:solidFill>
              </a:rPr>
              <a:t>гражданско</a:t>
            </a:r>
            <a:r>
              <a:rPr lang="ru-RU" sz="6400" dirty="0">
                <a:solidFill>
                  <a:schemeClr val="dk1"/>
                </a:solidFill>
              </a:rPr>
              <a:t>–правового характера), необходимой квалификации (в том числе профессионального образования, опыта работы в соответствующей сфере), достаточность количества таких лиц.</a:t>
            </a:r>
          </a:p>
          <a:p>
            <a:pPr marL="0" indent="0" algn="just">
              <a:buNone/>
            </a:pPr>
            <a:endParaRPr lang="ru-RU" sz="6400" dirty="0">
              <a:solidFill>
                <a:schemeClr val="dk1"/>
              </a:solidFill>
            </a:endParaRPr>
          </a:p>
          <a:p>
            <a:pPr marL="0" indent="0" algn="just">
              <a:buNone/>
            </a:pPr>
            <a:r>
              <a:rPr lang="ru-RU" sz="6400" dirty="0">
                <a:solidFill>
                  <a:schemeClr val="dk1"/>
                </a:solidFill>
              </a:rPr>
              <a:t>3. Удовлетворенность получателей общественно полезных услуг качеством их оказания (отсутствие жалоб на действия (бездействие) и (или) решения </a:t>
            </a:r>
            <a:r>
              <a:rPr lang="ru-RU" sz="6400" dirty="0" smtClean="0">
                <a:solidFill>
                  <a:schemeClr val="dk1"/>
                </a:solidFill>
              </a:rPr>
              <a:t>НКО, </a:t>
            </a:r>
            <a:r>
              <a:rPr lang="ru-RU" sz="6400" dirty="0">
                <a:solidFill>
                  <a:schemeClr val="dk1"/>
                </a:solidFill>
              </a:rPr>
              <a:t>связанные с оказанием ею общественно полезных услуг, признанных обоснованными судом, органами государственного контроля (надзора) и муниципального надзора, иными государственными органами в соответствии с их компетенцией в течение 2 лет, предшествующих подаче заявления о включении в формируемый реестр некоммерческих организаций).</a:t>
            </a:r>
          </a:p>
          <a:p>
            <a:pPr marL="0" indent="0" algn="just">
              <a:buNone/>
            </a:pPr>
            <a:endParaRPr lang="ru-RU" sz="6400" dirty="0">
              <a:solidFill>
                <a:schemeClr val="dk1"/>
              </a:solidFill>
            </a:endParaRPr>
          </a:p>
          <a:p>
            <a:pPr marL="0" indent="0" algn="just">
              <a:buNone/>
            </a:pPr>
            <a:r>
              <a:rPr lang="ru-RU" sz="6400" dirty="0">
                <a:solidFill>
                  <a:schemeClr val="dk1"/>
                </a:solidFill>
              </a:rPr>
              <a:t>4. Открытость и доступность информации о </a:t>
            </a:r>
            <a:r>
              <a:rPr lang="ru-RU" sz="6400" dirty="0" smtClean="0">
                <a:solidFill>
                  <a:schemeClr val="dk1"/>
                </a:solidFill>
              </a:rPr>
              <a:t>НКО.</a:t>
            </a:r>
            <a:endParaRPr lang="ru-RU" sz="6400" dirty="0">
              <a:solidFill>
                <a:schemeClr val="dk1"/>
              </a:solidFill>
            </a:endParaRPr>
          </a:p>
          <a:p>
            <a:pPr marL="0" indent="0" algn="just">
              <a:buNone/>
            </a:pPr>
            <a:endParaRPr lang="ru-RU" sz="6400" dirty="0">
              <a:solidFill>
                <a:schemeClr val="dk1"/>
              </a:solidFill>
            </a:endParaRPr>
          </a:p>
          <a:p>
            <a:pPr marL="0" indent="0" algn="just">
              <a:buNone/>
            </a:pPr>
            <a:r>
              <a:rPr lang="ru-RU" sz="6400" dirty="0">
                <a:solidFill>
                  <a:schemeClr val="dk1"/>
                </a:solidFill>
              </a:rPr>
              <a:t>5. Отсутствие </a:t>
            </a:r>
            <a:r>
              <a:rPr lang="ru-RU" sz="6400" dirty="0" smtClean="0">
                <a:solidFill>
                  <a:schemeClr val="dk1"/>
                </a:solidFill>
              </a:rPr>
              <a:t>НКО в </a:t>
            </a:r>
            <a:r>
              <a:rPr lang="ru-RU" sz="6400" dirty="0">
                <a:solidFill>
                  <a:schemeClr val="dk1"/>
                </a:solidFill>
              </a:rPr>
              <a:t>реестре недобросовестных поставщиков по результатам оказания услуги в рамках исполнения контрактов, заключенных в соответствии с Федеральным законом «О контрактной системе в сфере закупок товаров, работ, услуг для обеспечения государственных и муниципальных нужд» в течение 2 лет, предшествующих подаче заявления о включении в формируемый реестр некоммерческих организаций.</a:t>
            </a:r>
          </a:p>
          <a:p>
            <a:pPr marL="0" indent="0" algn="just">
              <a:buNone/>
            </a:pPr>
            <a:r>
              <a:rPr lang="ru-RU" sz="6400" dirty="0">
                <a:solidFill>
                  <a:schemeClr val="dk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9744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действий СО НКО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целях получения статуса ИОПУ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ru-RU" sz="1900" dirty="0" smtClean="0">
              <a:solidFill>
                <a:schemeClr val="dk1"/>
              </a:solidFill>
            </a:endParaRP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dk1"/>
                </a:solidFill>
              </a:rPr>
              <a:t>1. Получение </a:t>
            </a:r>
            <a:r>
              <a:rPr lang="ru-RU" sz="1900" dirty="0">
                <a:solidFill>
                  <a:schemeClr val="dk1"/>
                </a:solidFill>
              </a:rPr>
              <a:t>заключения о соответствии качества оказываемых </a:t>
            </a:r>
            <a:r>
              <a:rPr lang="ru-RU" sz="1900" dirty="0" smtClean="0">
                <a:solidFill>
                  <a:schemeClr val="dk1"/>
                </a:solidFill>
              </a:rPr>
              <a:t>НКО </a:t>
            </a:r>
            <a:r>
              <a:rPr lang="ru-RU" sz="1900" dirty="0">
                <a:solidFill>
                  <a:schemeClr val="dk1"/>
                </a:solidFill>
              </a:rPr>
              <a:t>общественно полезных услуг установленным критериям в федеральных органах исполнительной власти, осуществляющих оценку качества общественно полезных услуг установленным критериям </a:t>
            </a:r>
            <a:r>
              <a:rPr lang="ru-RU" sz="1900" dirty="0" smtClean="0">
                <a:solidFill>
                  <a:schemeClr val="dk1"/>
                </a:solidFill>
              </a:rPr>
              <a:t>качества</a:t>
            </a:r>
          </a:p>
          <a:p>
            <a:pPr marL="457200" indent="-457200" algn="just">
              <a:buAutoNum type="arabicPeriod"/>
            </a:pPr>
            <a:endParaRPr lang="ru-RU" sz="1900" dirty="0"/>
          </a:p>
          <a:p>
            <a:pPr marL="0" indent="0" algn="just">
              <a:buNone/>
            </a:pPr>
            <a:endParaRPr lang="ru-RU" sz="1900" dirty="0" smtClean="0">
              <a:solidFill>
                <a:schemeClr val="dk1"/>
              </a:solidFill>
            </a:endParaRPr>
          </a:p>
          <a:p>
            <a:pPr marL="0" indent="0" algn="just">
              <a:buNone/>
            </a:pPr>
            <a:r>
              <a:rPr lang="ru-RU" sz="1900" dirty="0" smtClean="0"/>
              <a:t>2. После </a:t>
            </a:r>
            <a:r>
              <a:rPr lang="ru-RU" sz="1900" dirty="0"/>
              <a:t>получения заключения о соответствии качества оказываемых общественно полезных услуг установленным критериям организации необходимо обратиться с заявлением о признании исполнителем общественно полезных услуг в Минюст </a:t>
            </a:r>
            <a:r>
              <a:rPr lang="ru-RU" sz="1900" dirty="0" smtClean="0"/>
              <a:t>России (его территориальный орган)</a:t>
            </a:r>
            <a:endParaRPr lang="ru-RU" sz="1900" dirty="0"/>
          </a:p>
          <a:p>
            <a:pPr marL="457200" indent="-457200" algn="just">
              <a:buAutoNum type="arabicPeriod"/>
            </a:pPr>
            <a:endParaRPr lang="ru-RU" sz="19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63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1980</Words>
  <Application>Microsoft Office PowerPoint</Application>
  <PresentationFormat>Экран (4:3)</PresentationFormat>
  <Paragraphs>209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Порядок признания  СО НКО исполнителями общественно полезных услуг</vt:lpstr>
      <vt:lpstr>Предпосылки введения для СО НКО статуса  исполнителя общественно полезных услуг</vt:lpstr>
      <vt:lpstr>Нормативное регулирование</vt:lpstr>
      <vt:lpstr>Требования к СО НКО, претендующим на присвоение статуса ИОПУ</vt:lpstr>
      <vt:lpstr>Общественно полезные услуги</vt:lpstr>
      <vt:lpstr> Базовые (отраслевые) перечни размещены на сайте: http://www.bus.gov.ru </vt:lpstr>
      <vt:lpstr>Базовые (отраслевые) перечни размещены на сайте: http://www.bus.gov.ru</vt:lpstr>
      <vt:lpstr>Критерии оценки качества  общественно полезных услуг</vt:lpstr>
      <vt:lpstr>Алгоритм действий СО НКО  в целях получения статуса ИОПУ</vt:lpstr>
      <vt:lpstr>Заключение о соответствии качества общественно полезных услуг. ФОИВ, осуществляющие оценку качества </vt:lpstr>
      <vt:lpstr>Перечень ФОИВ, осуществляющих оценку качества  оказания общественно полезных услуг Постановлением Правительства Российской Федерации от 26 января 2017 года № 89 (приложение № 3)</vt:lpstr>
      <vt:lpstr>Заявление в ФОИВ о выдаче заключения о соответствии качества услуг</vt:lpstr>
      <vt:lpstr>Презентация PowerPoint</vt:lpstr>
      <vt:lpstr> Основания для отказа в выдаче заключения </vt:lpstr>
      <vt:lpstr>Срок выдачи заключения  (отказа в выдаче заключения) ФОИВ </vt:lpstr>
      <vt:lpstr>Обращение в Минюст России с заявлением  о признании некоммерческой организации ИОПУ</vt:lpstr>
      <vt:lpstr>Перечень документов для представления  в Минюст России</vt:lpstr>
      <vt:lpstr>Форма заявления в Минюст России</vt:lpstr>
      <vt:lpstr>Основания для отказа в признании организации исполнителем общественно полезных услуг</vt:lpstr>
      <vt:lpstr>Сроки принятия Минюстом России решения о признании НКО ИОПУ (об отказе в признании)</vt:lpstr>
      <vt:lpstr>Срок признания НКО  исполнителем общественно полезных услуг</vt:lpstr>
      <vt:lpstr>Основаниями для исключения организации  из реестра  НКО – исполнителей ОПУ</vt:lpstr>
      <vt:lpstr>Повторное признание НКО  исполнителем общественно полезных услуг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Карта Мнений</dc:title>
  <dc:creator>Яковлев Олег Андреевич</dc:creator>
  <cp:lastModifiedBy>Орлова Елена  Геннадьевна</cp:lastModifiedBy>
  <cp:revision>39</cp:revision>
  <dcterms:created xsi:type="dcterms:W3CDTF">2017-03-01T09:24:50Z</dcterms:created>
  <dcterms:modified xsi:type="dcterms:W3CDTF">2017-06-28T11:20:25Z</dcterms:modified>
</cp:coreProperties>
</file>